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sldIdLst>
    <p:sldId id="297" r:id="rId3"/>
    <p:sldId id="276" r:id="rId4"/>
    <p:sldId id="295" r:id="rId5"/>
    <p:sldId id="29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7" r:id="rId18"/>
    <p:sldId id="283" r:id="rId19"/>
    <p:sldId id="278" r:id="rId20"/>
    <p:sldId id="284" r:id="rId21"/>
    <p:sldId id="279" r:id="rId22"/>
    <p:sldId id="286" r:id="rId23"/>
    <p:sldId id="275" r:id="rId24"/>
    <p:sldId id="287" r:id="rId25"/>
    <p:sldId id="280" r:id="rId26"/>
    <p:sldId id="288" r:id="rId27"/>
    <p:sldId id="291" r:id="rId28"/>
    <p:sldId id="273" r:id="rId29"/>
    <p:sldId id="290" r:id="rId30"/>
    <p:sldId id="282" r:id="rId31"/>
    <p:sldId id="281" r:id="rId32"/>
    <p:sldId id="274" r:id="rId33"/>
    <p:sldId id="292" r:id="rId34"/>
    <p:sldId id="293" r:id="rId35"/>
    <p:sldId id="300" r:id="rId36"/>
    <p:sldId id="298" r:id="rId37"/>
    <p:sldId id="299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9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3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5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6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2401958" y="10886"/>
            <a:ext cx="1853340" cy="642257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cs typeface="Calibri" panose="020F0502020204030204" pitchFamily="34" charset="0"/>
              </a:rPr>
              <a:t>Edit the text boxes with your own short phrases</a:t>
            </a:r>
            <a:r>
              <a:rPr lang="en-US" sz="1600" baseline="0" dirty="0">
                <a:solidFill>
                  <a:prstClr val="white">
                    <a:lumMod val="50000"/>
                  </a:prstClr>
                </a:solidFill>
                <a:cs typeface="Calibri" panose="020F0502020204030204" pitchFamily="34" charset="0"/>
              </a:rPr>
              <a:t> and change the font colors as you like.</a:t>
            </a:r>
            <a:endParaRPr lang="en-US" sz="1600" dirty="0">
              <a:solidFill>
                <a:prstClr val="white">
                  <a:lumMod val="50000"/>
                </a:prstClr>
              </a:solidFill>
              <a:cs typeface="Calibri" panose="020F050202020403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cs typeface="Calibri" panose="020F0502020204030204" pitchFamily="34" charset="0"/>
              </a:rPr>
              <a:t>Make it easier to edit the FIRST TEXT: Use the Selection Pane to temporarily hide the SECOND TEXT. (Home tab, Select, Selection Pane). Click the eye icon to hide or show an object.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+mn-lt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190597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0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D9C00-7ED7-4E12-8C43-817BEEB10B1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4651-E317-49A2-A13B-F2200CB03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1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064-77AB-4700-9081-77A4EBE6D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CSIR-10</a:t>
            </a:r>
          </a:p>
        </p:txBody>
      </p:sp>
    </p:spTree>
    <p:extLst>
      <p:ext uri="{BB962C8B-B14F-4D97-AF65-F5344CB8AC3E}">
        <p14:creationId xmlns:p14="http://schemas.microsoft.com/office/powerpoint/2010/main" val="409244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sign&#10;&#10;Description generated with very high confidence">
            <a:extLst>
              <a:ext uri="{FF2B5EF4-FFF2-40B4-BE49-F238E27FC236}">
                <a16:creationId xmlns:a16="http://schemas.microsoft.com/office/drawing/2014/main" id="{51C6B904-EBC3-4FB5-BB83-C5257B74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3" y="235385"/>
            <a:ext cx="2024328" cy="2019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FE39D-1CB4-49D4-AA21-71C4F80C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7510" y="253286"/>
            <a:ext cx="3783677" cy="2010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5BC70F-6826-49AE-88B8-320CD57E09A3}"/>
              </a:ext>
            </a:extLst>
          </p:cNvPr>
          <p:cNvSpPr/>
          <p:nvPr/>
        </p:nvSpPr>
        <p:spPr>
          <a:xfrm>
            <a:off x="3738804" y="2296679"/>
            <a:ext cx="2997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/>
              </a:rPr>
              <a:t>Emergency </a:t>
            </a:r>
          </a:p>
          <a:p>
            <a:pPr algn="ctr"/>
            <a:r>
              <a:rPr lang="en-US" sz="2000" b="1" dirty="0">
                <a:ln/>
              </a:rPr>
              <a:t>ambulance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6714-35F2-4DEB-A71B-EFF5B0DD0C8F}"/>
              </a:ext>
            </a:extLst>
          </p:cNvPr>
          <p:cNvSpPr/>
          <p:nvPr/>
        </p:nvSpPr>
        <p:spPr>
          <a:xfrm>
            <a:off x="-106575" y="2254870"/>
            <a:ext cx="29260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CCBE9594-743F-440C-94EE-6CBF91A2C44D}"/>
              </a:ext>
            </a:extLst>
          </p:cNvPr>
          <p:cNvSpPr/>
          <p:nvPr/>
        </p:nvSpPr>
        <p:spPr>
          <a:xfrm>
            <a:off x="-93451" y="-148039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9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4D217-7990-4ADB-91B2-1639D4349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4" y="752682"/>
            <a:ext cx="3154558" cy="5366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88FC3-2F15-4674-8DC5-0FB90F483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37" y="4243491"/>
            <a:ext cx="201509" cy="2269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F35561-76FD-45E0-AF65-40BC8BBFFD95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1725092" y="1294103"/>
            <a:ext cx="2476995" cy="317629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483FB-1975-4B39-907B-937ADF93F93C}"/>
              </a:ext>
            </a:extLst>
          </p:cNvPr>
          <p:cNvCxnSpPr>
            <a:cxnSpLocks/>
          </p:cNvCxnSpPr>
          <p:nvPr/>
        </p:nvCxnSpPr>
        <p:spPr>
          <a:xfrm flipV="1">
            <a:off x="4202087" y="1280347"/>
            <a:ext cx="4941913" cy="13759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2983EFB-629E-400D-87D3-CCD165B45E4B}"/>
              </a:ext>
            </a:extLst>
          </p:cNvPr>
          <p:cNvSpPr/>
          <p:nvPr/>
        </p:nvSpPr>
        <p:spPr>
          <a:xfrm>
            <a:off x="4714211" y="882615"/>
            <a:ext cx="379918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Showing Location of the user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4ACCBF-C85E-4323-A582-DDA884C70151}"/>
              </a:ext>
            </a:extLst>
          </p:cNvPr>
          <p:cNvCxnSpPr>
            <a:cxnSpLocks/>
          </p:cNvCxnSpPr>
          <p:nvPr/>
        </p:nvCxnSpPr>
        <p:spPr>
          <a:xfrm flipV="1">
            <a:off x="2079645" y="2301702"/>
            <a:ext cx="2122442" cy="246610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69CD45-933A-4374-94E2-11B4A2B0EFD5}"/>
              </a:ext>
            </a:extLst>
          </p:cNvPr>
          <p:cNvCxnSpPr>
            <a:cxnSpLocks/>
          </p:cNvCxnSpPr>
          <p:nvPr/>
        </p:nvCxnSpPr>
        <p:spPr>
          <a:xfrm flipV="1">
            <a:off x="4202087" y="2273354"/>
            <a:ext cx="4941913" cy="28349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3ECBB42-DBD6-4633-BA2F-5A09F253B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44296" y="4470400"/>
            <a:ext cx="270698" cy="297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D1191A-93A1-4798-8B8B-39438CCEF4FA}"/>
              </a:ext>
            </a:extLst>
          </p:cNvPr>
          <p:cNvSpPr/>
          <p:nvPr/>
        </p:nvSpPr>
        <p:spPr>
          <a:xfrm>
            <a:off x="4714211" y="1901479"/>
            <a:ext cx="4069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Showing  location of the nearby clinic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402D67-D45D-4639-BA98-CEE8FA6382F2}"/>
              </a:ext>
            </a:extLst>
          </p:cNvPr>
          <p:cNvCxnSpPr>
            <a:cxnSpLocks/>
          </p:cNvCxnSpPr>
          <p:nvPr/>
        </p:nvCxnSpPr>
        <p:spPr>
          <a:xfrm flipV="1">
            <a:off x="4202087" y="1785821"/>
            <a:ext cx="4941913" cy="48521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7F6111B-3658-4887-9446-15D70359637F}"/>
              </a:ext>
            </a:extLst>
          </p:cNvPr>
          <p:cNvSpPr/>
          <p:nvPr/>
        </p:nvSpPr>
        <p:spPr>
          <a:xfrm>
            <a:off x="4714211" y="1371955"/>
            <a:ext cx="4573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Showing  location of the nearby Pharmacy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3C93E3-10FB-45B6-9ADB-78B96F311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000">
            <a:off x="2154427" y="4023145"/>
            <a:ext cx="323609" cy="3236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193E1E-43C1-44C1-A80B-350D55406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73493" y="2882251"/>
            <a:ext cx="270698" cy="2974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D300A3-87B7-4BC0-886E-4D2135433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000">
            <a:off x="2263458" y="4875647"/>
            <a:ext cx="323609" cy="32360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F2A244-6958-4681-9665-32FD59885AC1}"/>
              </a:ext>
            </a:extLst>
          </p:cNvPr>
          <p:cNvCxnSpPr>
            <a:cxnSpLocks/>
          </p:cNvCxnSpPr>
          <p:nvPr/>
        </p:nvCxnSpPr>
        <p:spPr>
          <a:xfrm flipV="1">
            <a:off x="2328672" y="1833620"/>
            <a:ext cx="1873415" cy="255173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41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6ACEA-4A42-4C24-8EF7-CA24B84E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54" y="793322"/>
            <a:ext cx="2669280" cy="4540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49033-2154-46B4-9CF3-262D982FF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48052" y="3424530"/>
            <a:ext cx="229055" cy="251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E6100-D912-4748-BE17-0BFAC2312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000">
            <a:off x="2967105" y="4087253"/>
            <a:ext cx="273827" cy="273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239527-C491-4F03-90AA-10409D93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000">
            <a:off x="2859396" y="3606913"/>
            <a:ext cx="273827" cy="273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7007CD-7F72-4202-93AA-87DDF0446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16" y="3630371"/>
            <a:ext cx="201509" cy="2269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47C071-7086-41ED-BE48-55ABC31BE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94" y="580825"/>
            <a:ext cx="2861162" cy="22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0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1.45833E-6 -0.1213 C -1.45833E-6 -0.1757 0.10326 -0.24236 0.18698 -0.24236 L 0.37409 -0.2423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-0.13009 C 6.25E-7 -0.18842 0.11263 -0.25995 0.20417 -0.25995 L 0.40833 -0.2599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17" y="-13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3.125E-6 -0.1581 C 3.125E-6 -0.22916 0.11458 -0.3162 0.20755 -0.3162 L 0.41523 -0.316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-15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3.125E-6 -0.14861 C -3.125E-6 -0.21504 0.10326 -0.29699 0.18711 -0.29699 L 0.37435 -0.29699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1" y="-148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0.17916 C 2.70833E-6 -0.25949 0.10013 -0.3581 0.18138 -0.3581 L 0.36289 -0.358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2.5E-6 -0.0294 C -2.5E-6 -0.04259 0.04636 -0.05857 0.08399 -0.05857 L 0.16797 -0.05857 " pathEditMode="relative" rAng="0" ptsTypes="AAAA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sign&#10;&#10;Description generated with very high confidence">
            <a:extLst>
              <a:ext uri="{FF2B5EF4-FFF2-40B4-BE49-F238E27FC236}">
                <a16:creationId xmlns:a16="http://schemas.microsoft.com/office/drawing/2014/main" id="{5BA77F47-584E-4025-8990-40F21E4EF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3" y="235385"/>
            <a:ext cx="2024328" cy="2019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99F5F-0532-4E96-A92C-D0B4D0C8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5503" y="244657"/>
            <a:ext cx="3783677" cy="2010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A7CF2-9659-4115-8557-EE82F0F5FE54}"/>
              </a:ext>
            </a:extLst>
          </p:cNvPr>
          <p:cNvSpPr/>
          <p:nvPr/>
        </p:nvSpPr>
        <p:spPr>
          <a:xfrm>
            <a:off x="3992063" y="2254870"/>
            <a:ext cx="2997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/>
              </a:rPr>
              <a:t>Emergency </a:t>
            </a:r>
          </a:p>
          <a:p>
            <a:pPr algn="ctr"/>
            <a:r>
              <a:rPr lang="en-US" sz="2000" b="1" dirty="0">
                <a:ln/>
              </a:rPr>
              <a:t>ambulance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9CDFA-6FC7-41BE-B1C0-8A4538650277}"/>
              </a:ext>
            </a:extLst>
          </p:cNvPr>
          <p:cNvSpPr/>
          <p:nvPr/>
        </p:nvSpPr>
        <p:spPr>
          <a:xfrm>
            <a:off x="-106575" y="2254870"/>
            <a:ext cx="29260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7694C8F-740A-4FD4-B1B5-8ED86DF00FA4}"/>
              </a:ext>
            </a:extLst>
          </p:cNvPr>
          <p:cNvSpPr/>
          <p:nvPr/>
        </p:nvSpPr>
        <p:spPr>
          <a:xfrm>
            <a:off x="-93451" y="-148039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F183A-80DB-41E6-986E-7A37B01CD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78" y="235385"/>
            <a:ext cx="2861162" cy="22639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742376-AAF7-4191-A537-45C3A4F3B97F}"/>
              </a:ext>
            </a:extLst>
          </p:cNvPr>
          <p:cNvSpPr/>
          <p:nvPr/>
        </p:nvSpPr>
        <p:spPr>
          <a:xfrm>
            <a:off x="9475860" y="2579300"/>
            <a:ext cx="1652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/>
              </a:rPr>
              <a:t>Location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0069 L 0.08854 0.04074 C 0.10821 0.04977 0.13763 0.05463 0.16862 0.05463 C 0.20378 0.05463 0.23203 0.04977 0.2517 0.04074 L 0.3461 0.0006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91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09166 0.02986 C 0.11081 0.03657 0.13945 0.04028 0.16966 0.04028 C 0.20377 0.04028 0.23125 0.03657 0.25039 0.02986 L 0.34219 7.40741E-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201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0767 0.04004 C -0.09258 0.04907 -0.11641 0.05393 -0.14154 0.05393 C -0.17005 0.05393 -0.19284 0.04907 -0.20873 0.04004 L -0.28516 4.0740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8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7 0.00902 L -0.10417 0.04907 C -0.12214 0.0581 -0.14909 0.06296 -0.17734 0.06296 C -0.20938 0.06296 -0.23516 0.0581 -0.25313 0.04907 L -0.33919 0.00902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0.0007 L 0.09779 0.04074 C 0.11667 0.04977 0.14506 0.05463 0.175 0.05463 C 0.20886 0.05463 0.23607 0.04977 0.25495 0.04074 L 0.3461 0.0007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6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516 4.07407E-6 L -0.10847 0.04004 C -0.07187 0.04907 -0.01653 0.05393 0.04154 0.05393 C 0.10743 0.05393 0.16029 0.04907 0.19688 0.04004 L 0.37396 4.07407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6" y="26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919 0.00903 L -0.15338 0.04908 C -0.11497 0.05811 -0.05677 0.06297 0.0043 0.06297 C 0.07357 0.06297 0.1293 0.05811 0.16771 0.04908 L 0.35391 0.00903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8" y="26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18515 0.04004 C -0.22356 0.04907 -0.28151 0.05393 -0.34231 0.05393 C -0.41132 0.05393 -0.46666 0.04907 -0.50507 0.04004 L -0.68997 4.07407E-6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05" y="26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1366 L -0.19348 0.02639 C -0.23463 0.03541 -0.29661 0.04027 -0.36158 0.04027 C -0.43541 0.04027 -0.49466 0.03541 -0.5358 0.02639 L -0.73372 -0.01366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14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sign&#10;&#10;Description generated with very high confidence">
            <a:extLst>
              <a:ext uri="{FF2B5EF4-FFF2-40B4-BE49-F238E27FC236}">
                <a16:creationId xmlns:a16="http://schemas.microsoft.com/office/drawing/2014/main" id="{D204E4D0-2D51-447F-BBE6-43BAADBD6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42" y="210704"/>
            <a:ext cx="2024328" cy="201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23B4-4B0F-497B-96F4-766FDBEAC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5043" y="335238"/>
            <a:ext cx="3783677" cy="2010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3D48B9-A651-4CA6-BDBB-8FAB17AD4746}"/>
              </a:ext>
            </a:extLst>
          </p:cNvPr>
          <p:cNvSpPr/>
          <p:nvPr/>
        </p:nvSpPr>
        <p:spPr>
          <a:xfrm>
            <a:off x="7981603" y="2345451"/>
            <a:ext cx="29978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/>
              </a:rPr>
              <a:t>Emergency </a:t>
            </a:r>
          </a:p>
          <a:p>
            <a:pPr algn="ctr"/>
            <a:r>
              <a:rPr lang="en-US" sz="2000" b="1" dirty="0">
                <a:ln/>
              </a:rPr>
              <a:t>Ambulance</a:t>
            </a:r>
          </a:p>
          <a:p>
            <a:pPr algn="ctr"/>
            <a:endParaRPr lang="en-US" sz="2000" b="1" dirty="0">
              <a:ln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CFB6C-6330-4D10-8640-94955BD75E47}"/>
              </a:ext>
            </a:extLst>
          </p:cNvPr>
          <p:cNvSpPr/>
          <p:nvPr/>
        </p:nvSpPr>
        <p:spPr>
          <a:xfrm>
            <a:off x="3930674" y="2230189"/>
            <a:ext cx="29260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3EFED41C-D733-4494-B5F7-710B54FB2094}"/>
              </a:ext>
            </a:extLst>
          </p:cNvPr>
          <p:cNvSpPr/>
          <p:nvPr/>
        </p:nvSpPr>
        <p:spPr>
          <a:xfrm>
            <a:off x="3943798" y="-172720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047F40-0EC0-4428-B931-FE30178E0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6" y="219976"/>
            <a:ext cx="2861162" cy="2263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FD6192-93F6-4926-A7E6-4EB37015F3C3}"/>
              </a:ext>
            </a:extLst>
          </p:cNvPr>
          <p:cNvSpPr/>
          <p:nvPr/>
        </p:nvSpPr>
        <p:spPr>
          <a:xfrm>
            <a:off x="672065" y="2483951"/>
            <a:ext cx="1652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/>
              </a:rPr>
              <a:t>Location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1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1.04167E-6 0.26921 C -1.04167E-6 0.38982 -0.0888 0.53843 -0.16042 0.53843 L -0.32057 0.5384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26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2.91667E-6 0.24352 C 2.91667E-6 0.35232 0.08268 0.48704 0.14974 0.48704 L 0.29961 0.4870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243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4.58333E-6 0.20509 C 4.58333E-6 0.29699 0.07877 0.41042 0.14283 0.41042 L 0.28567 0.4104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20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0.23519 C -4.16667E-6 0.34074 -0.08815 0.4706 -0.15963 0.4706 L -0.31914 0.4706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2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0403 0.509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254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782 0.5821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2909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0873 0.522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9" grpId="1"/>
      <p:bldP spid="9" grpId="2"/>
      <p:bldP spid="10" grpId="0" animBg="1"/>
      <p:bldP spid="10" grpId="1" animBg="1"/>
      <p:bldP spid="10" grpId="2" animBg="1"/>
      <p:bldP spid="12" grpId="0"/>
      <p:bldP spid="12" grpId="1"/>
      <p:bldP spid="12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ADA84-ECB1-4253-AA6A-577DF95BF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350520"/>
            <a:ext cx="3916680" cy="60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45E2D-551E-4374-986C-4358706D6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1445211"/>
            <a:ext cx="2933700" cy="293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776A9-1B24-4175-AF18-0C59F621F138}"/>
              </a:ext>
            </a:extLst>
          </p:cNvPr>
          <p:cNvSpPr txBox="1"/>
          <p:nvPr/>
        </p:nvSpPr>
        <p:spPr>
          <a:xfrm>
            <a:off x="4944862" y="4696287"/>
            <a:ext cx="25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DENGUE TERMINATOR</a:t>
            </a:r>
          </a:p>
        </p:txBody>
      </p:sp>
    </p:spTree>
    <p:extLst>
      <p:ext uri="{BB962C8B-B14F-4D97-AF65-F5344CB8AC3E}">
        <p14:creationId xmlns:p14="http://schemas.microsoft.com/office/powerpoint/2010/main" val="20797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B1DCCC-88F6-4666-9BB4-66AD9BB1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31" y="1082900"/>
            <a:ext cx="3316778" cy="56390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4D0E41-A34B-4847-A317-7DC0DA8D1DC4}"/>
              </a:ext>
            </a:extLst>
          </p:cNvPr>
          <p:cNvSpPr/>
          <p:nvPr/>
        </p:nvSpPr>
        <p:spPr>
          <a:xfrm>
            <a:off x="6086862" y="1674595"/>
            <a:ext cx="2884515" cy="4455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1DCCC-88F6-4666-9BB4-66AD9BB1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00" y="1099565"/>
            <a:ext cx="3316778" cy="56390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4D0E41-A34B-4847-A317-7DC0DA8D1DC4}"/>
              </a:ext>
            </a:extLst>
          </p:cNvPr>
          <p:cNvSpPr/>
          <p:nvPr/>
        </p:nvSpPr>
        <p:spPr>
          <a:xfrm>
            <a:off x="1362031" y="1691260"/>
            <a:ext cx="2884515" cy="4455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Pentagon 6">
            <a:extLst>
              <a:ext uri="{FF2B5EF4-FFF2-40B4-BE49-F238E27FC236}">
                <a16:creationId xmlns:a16="http://schemas.microsoft.com/office/drawing/2014/main" id="{F4CBEF16-E73E-4A77-AD78-648257DDD8EB}"/>
              </a:ext>
            </a:extLst>
          </p:cNvPr>
          <p:cNvSpPr/>
          <p:nvPr/>
        </p:nvSpPr>
        <p:spPr>
          <a:xfrm>
            <a:off x="1365569" y="2308661"/>
            <a:ext cx="1330036" cy="54864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BB202F-E5CD-487F-B772-C4F49813D3A0}"/>
              </a:ext>
            </a:extLst>
          </p:cNvPr>
          <p:cNvSpPr/>
          <p:nvPr/>
        </p:nvSpPr>
        <p:spPr>
          <a:xfrm>
            <a:off x="1445952" y="2388633"/>
            <a:ext cx="92365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Sign  up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82607"/>
            <a:ext cx="6918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Sign up for public user 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86862" y="1710146"/>
            <a:ext cx="131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54A35"/>
                </a:solidFill>
              </a:rPr>
              <a:t> Name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31205" y="2005994"/>
            <a:ext cx="2795828" cy="33855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35917" y="2301841"/>
            <a:ext cx="1442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Password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131205" y="2640395"/>
            <a:ext cx="279582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131205" y="3519705"/>
            <a:ext cx="279582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31205" y="3181151"/>
            <a:ext cx="2795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Confirm 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31205" y="4012923"/>
            <a:ext cx="2795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Aadhaar no.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131205" y="4361071"/>
            <a:ext cx="279582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31205" y="5152449"/>
            <a:ext cx="279582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88020" y="4783117"/>
            <a:ext cx="258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Mobile no.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2769576" y="2371860"/>
            <a:ext cx="3272942" cy="456781"/>
          </a:xfrm>
          <a:prstGeom prst="rightArrow">
            <a:avLst>
              <a:gd name="adj1" fmla="val 22948"/>
              <a:gd name="adj2" fmla="val 152797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Alternate Process 35"/>
          <p:cNvSpPr/>
          <p:nvPr/>
        </p:nvSpPr>
        <p:spPr>
          <a:xfrm>
            <a:off x="7094896" y="5659643"/>
            <a:ext cx="788715" cy="32127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94896" y="5636130"/>
            <a:ext cx="117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33205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18" grpId="0"/>
      <p:bldP spid="19" grpId="0" animBg="1"/>
      <p:bldP spid="22" grpId="0"/>
      <p:bldP spid="23" grpId="0" animBg="1"/>
      <p:bldP spid="24" grpId="0" animBg="1"/>
      <p:bldP spid="25" grpId="0"/>
      <p:bldP spid="26" grpId="0"/>
      <p:bldP spid="28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D9D0703-1A10-4B4D-87D3-CC96FC85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40" y="553028"/>
            <a:ext cx="3550960" cy="5288662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4D40E2E-0F3B-4074-94C3-B106CCE6F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65" y="1116097"/>
            <a:ext cx="3088016" cy="414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2C475-4528-44B0-8877-D8CA3418D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09" y="3557691"/>
            <a:ext cx="201509" cy="2269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F69A81-971B-4046-8DB8-106140248980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3194664" y="2355824"/>
            <a:ext cx="2476995" cy="14287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2CA1CF-C469-46C4-88AB-AA57FB8FAB1F}"/>
              </a:ext>
            </a:extLst>
          </p:cNvPr>
          <p:cNvCxnSpPr>
            <a:cxnSpLocks/>
          </p:cNvCxnSpPr>
          <p:nvPr/>
        </p:nvCxnSpPr>
        <p:spPr>
          <a:xfrm flipV="1">
            <a:off x="5671659" y="2355823"/>
            <a:ext cx="4160517" cy="1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1FCB6A0-9B24-4693-A836-C8E03060BB45}"/>
              </a:ext>
            </a:extLst>
          </p:cNvPr>
          <p:cNvSpPr/>
          <p:nvPr/>
        </p:nvSpPr>
        <p:spPr>
          <a:xfrm>
            <a:off x="6183783" y="1944335"/>
            <a:ext cx="3799182" cy="81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Showing Location of the user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D0A54A-1392-471F-A408-607AE797BD47}"/>
              </a:ext>
            </a:extLst>
          </p:cNvPr>
          <p:cNvSpPr/>
          <p:nvPr/>
        </p:nvSpPr>
        <p:spPr>
          <a:xfrm>
            <a:off x="2562045" y="1362974"/>
            <a:ext cx="2277374" cy="1639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3F7D2-5DE0-4B32-8FF1-1DDADDBB7CD9}"/>
              </a:ext>
            </a:extLst>
          </p:cNvPr>
          <p:cNvSpPr/>
          <p:nvPr/>
        </p:nvSpPr>
        <p:spPr>
          <a:xfrm>
            <a:off x="2268747" y="5037826"/>
            <a:ext cx="1380227" cy="138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DC034-DAA1-4416-A72D-A240A87FEE20}"/>
              </a:ext>
            </a:extLst>
          </p:cNvPr>
          <p:cNvSpPr txBox="1"/>
          <p:nvPr/>
        </p:nvSpPr>
        <p:spPr>
          <a:xfrm>
            <a:off x="4140679" y="86828"/>
            <a:ext cx="537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N T E R F A C E   L O O K   L I K E   T H I S </a:t>
            </a:r>
          </a:p>
        </p:txBody>
      </p:sp>
    </p:spTree>
    <p:extLst>
      <p:ext uri="{BB962C8B-B14F-4D97-AF65-F5344CB8AC3E}">
        <p14:creationId xmlns:p14="http://schemas.microsoft.com/office/powerpoint/2010/main" val="327764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1DCCC-88F6-4666-9BB4-66AD9BB1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8" y="1218987"/>
            <a:ext cx="3316778" cy="56390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4D0E41-A34B-4847-A317-7DC0DA8D1DC4}"/>
              </a:ext>
            </a:extLst>
          </p:cNvPr>
          <p:cNvSpPr/>
          <p:nvPr/>
        </p:nvSpPr>
        <p:spPr>
          <a:xfrm>
            <a:off x="451169" y="1810682"/>
            <a:ext cx="2884515" cy="4455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Pentagon 6">
            <a:extLst>
              <a:ext uri="{FF2B5EF4-FFF2-40B4-BE49-F238E27FC236}">
                <a16:creationId xmlns:a16="http://schemas.microsoft.com/office/drawing/2014/main" id="{F4CBEF16-E73E-4A77-AD78-648257DDD8EB}"/>
              </a:ext>
            </a:extLst>
          </p:cNvPr>
          <p:cNvSpPr/>
          <p:nvPr/>
        </p:nvSpPr>
        <p:spPr>
          <a:xfrm>
            <a:off x="451169" y="2443319"/>
            <a:ext cx="1330036" cy="54864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B202F-E5CD-487F-B772-C4F49813D3A0}"/>
              </a:ext>
            </a:extLst>
          </p:cNvPr>
          <p:cNvSpPr/>
          <p:nvPr/>
        </p:nvSpPr>
        <p:spPr>
          <a:xfrm>
            <a:off x="531552" y="2523291"/>
            <a:ext cx="113524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S 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i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 g n  u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038" y="369142"/>
            <a:ext cx="412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Sign up for clinic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1DCCC-88F6-4666-9BB4-66AD9BB1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31" y="135924"/>
            <a:ext cx="4248054" cy="6585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4D0E41-A34B-4847-A317-7DC0DA8D1DC4}"/>
              </a:ext>
            </a:extLst>
          </p:cNvPr>
          <p:cNvSpPr/>
          <p:nvPr/>
        </p:nvSpPr>
        <p:spPr>
          <a:xfrm>
            <a:off x="6086862" y="803189"/>
            <a:ext cx="3796962" cy="532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21438" y="1609852"/>
            <a:ext cx="1442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Password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31204" y="1926573"/>
            <a:ext cx="3580833" cy="3055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107382" y="2603934"/>
            <a:ext cx="3580833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68590" y="2253366"/>
            <a:ext cx="2795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Confirm Password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205" y="3020887"/>
            <a:ext cx="2795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License no.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31204" y="3369035"/>
            <a:ext cx="3580833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131204" y="4160413"/>
            <a:ext cx="3580833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88020" y="3791081"/>
            <a:ext cx="258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Mobile no.</a:t>
            </a:r>
          </a:p>
        </p:txBody>
      </p:sp>
      <p:sp>
        <p:nvSpPr>
          <p:cNvPr id="24" name="Flowchart: Alternate Process 23"/>
          <p:cNvSpPr/>
          <p:nvPr/>
        </p:nvSpPr>
        <p:spPr>
          <a:xfrm>
            <a:off x="7579809" y="5660157"/>
            <a:ext cx="866000" cy="32127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79809" y="5605774"/>
            <a:ext cx="110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807278" y="2471118"/>
            <a:ext cx="4235239" cy="456781"/>
          </a:xfrm>
          <a:prstGeom prst="rightArrow">
            <a:avLst>
              <a:gd name="adj1" fmla="val 22948"/>
              <a:gd name="adj2" fmla="val 152797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441F5-1685-4DAE-80DC-0ACFDF3EF479}"/>
              </a:ext>
            </a:extLst>
          </p:cNvPr>
          <p:cNvSpPr txBox="1"/>
          <p:nvPr/>
        </p:nvSpPr>
        <p:spPr>
          <a:xfrm>
            <a:off x="6066031" y="929245"/>
            <a:ext cx="2139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Clinic name</a:t>
            </a: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48702DC1-A7E8-4AB9-8CD1-73886780A826}"/>
              </a:ext>
            </a:extLst>
          </p:cNvPr>
          <p:cNvSpPr/>
          <p:nvPr/>
        </p:nvSpPr>
        <p:spPr>
          <a:xfrm>
            <a:off x="6086861" y="1278469"/>
            <a:ext cx="3580833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40385CA-6E4F-429F-BDCA-EE0A5F07B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40" y="553028"/>
            <a:ext cx="3550960" cy="5288662"/>
          </a:xfrm>
          <a:prstGeom prst="rect">
            <a:avLst/>
          </a:prstGeom>
        </p:spPr>
      </p:pic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B0C41B50-4B6B-498B-B9C9-A0544133B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65" y="1116097"/>
            <a:ext cx="3088016" cy="41427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BC3955-B783-4C51-8AE1-96214CE2DD5D}"/>
              </a:ext>
            </a:extLst>
          </p:cNvPr>
          <p:cNvCxnSpPr>
            <a:cxnSpLocks/>
          </p:cNvCxnSpPr>
          <p:nvPr/>
        </p:nvCxnSpPr>
        <p:spPr>
          <a:xfrm flipV="1">
            <a:off x="3369583" y="2414550"/>
            <a:ext cx="2122442" cy="1683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69906D-3638-4FFC-A817-97033065262E}"/>
              </a:ext>
            </a:extLst>
          </p:cNvPr>
          <p:cNvCxnSpPr>
            <a:cxnSpLocks/>
          </p:cNvCxnSpPr>
          <p:nvPr/>
        </p:nvCxnSpPr>
        <p:spPr>
          <a:xfrm>
            <a:off x="5492025" y="2414550"/>
            <a:ext cx="4384960" cy="0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CDD6FD-AD6F-4ABE-9B10-691047FE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34234" y="3800928"/>
            <a:ext cx="270698" cy="297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3E861E-7816-4789-80BA-E405178BE66D}"/>
              </a:ext>
            </a:extLst>
          </p:cNvPr>
          <p:cNvSpPr/>
          <p:nvPr/>
        </p:nvSpPr>
        <p:spPr>
          <a:xfrm>
            <a:off x="6057123" y="1993413"/>
            <a:ext cx="3898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Showing  location of the clinic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3AFD5-0BF3-4CF6-849E-332DB7F3BEB5}"/>
              </a:ext>
            </a:extLst>
          </p:cNvPr>
          <p:cNvSpPr txBox="1"/>
          <p:nvPr/>
        </p:nvSpPr>
        <p:spPr>
          <a:xfrm>
            <a:off x="4140679" y="86828"/>
            <a:ext cx="410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N T E R F A C E   L O O K   L I K E   T H I S </a:t>
            </a:r>
          </a:p>
        </p:txBody>
      </p:sp>
    </p:spTree>
    <p:extLst>
      <p:ext uri="{BB962C8B-B14F-4D97-AF65-F5344CB8AC3E}">
        <p14:creationId xmlns:p14="http://schemas.microsoft.com/office/powerpoint/2010/main" val="201237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dddddd">
            <a:hlinkClick r:id="" action="ppaction://media"/>
            <a:extLst>
              <a:ext uri="{FF2B5EF4-FFF2-40B4-BE49-F238E27FC236}">
                <a16:creationId xmlns:a16="http://schemas.microsoft.com/office/drawing/2014/main" id="{23FBAAA6-0D24-4DBE-A066-D03160D4F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11" y="139672"/>
            <a:ext cx="11790453" cy="65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1DCCC-88F6-4666-9BB4-66AD9BB1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8" y="1218987"/>
            <a:ext cx="3316778" cy="56390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4D0E41-A34B-4847-A317-7DC0DA8D1DC4}"/>
              </a:ext>
            </a:extLst>
          </p:cNvPr>
          <p:cNvSpPr/>
          <p:nvPr/>
        </p:nvSpPr>
        <p:spPr>
          <a:xfrm>
            <a:off x="451169" y="1810682"/>
            <a:ext cx="2884515" cy="4455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Pentagon 6">
            <a:extLst>
              <a:ext uri="{FF2B5EF4-FFF2-40B4-BE49-F238E27FC236}">
                <a16:creationId xmlns:a16="http://schemas.microsoft.com/office/drawing/2014/main" id="{F4CBEF16-E73E-4A77-AD78-648257DDD8EB}"/>
              </a:ext>
            </a:extLst>
          </p:cNvPr>
          <p:cNvSpPr/>
          <p:nvPr/>
        </p:nvSpPr>
        <p:spPr>
          <a:xfrm>
            <a:off x="451169" y="2443319"/>
            <a:ext cx="1330036" cy="54864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B202F-E5CD-487F-B772-C4F49813D3A0}"/>
              </a:ext>
            </a:extLst>
          </p:cNvPr>
          <p:cNvSpPr/>
          <p:nvPr/>
        </p:nvSpPr>
        <p:spPr>
          <a:xfrm>
            <a:off x="531552" y="2523291"/>
            <a:ext cx="114005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S I g n  u p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138" y="279969"/>
            <a:ext cx="4569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Sign up for pharmacy owner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1DCCC-88F6-4666-9BB4-66AD9BB1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31" y="135924"/>
            <a:ext cx="4049646" cy="6585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4D0E41-A34B-4847-A317-7DC0DA8D1DC4}"/>
              </a:ext>
            </a:extLst>
          </p:cNvPr>
          <p:cNvSpPr/>
          <p:nvPr/>
        </p:nvSpPr>
        <p:spPr>
          <a:xfrm>
            <a:off x="6086862" y="803189"/>
            <a:ext cx="3593175" cy="52388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21438" y="1609852"/>
            <a:ext cx="1760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Password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31205" y="1926573"/>
            <a:ext cx="3413588" cy="3055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07383" y="2603934"/>
            <a:ext cx="341358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68590" y="2253366"/>
            <a:ext cx="341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Confirm Password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31205" y="2995005"/>
            <a:ext cx="341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License no.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31205" y="3343153"/>
            <a:ext cx="341358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131205" y="4134531"/>
            <a:ext cx="341358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88020" y="3765199"/>
            <a:ext cx="315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Mobile no.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66031" y="886111"/>
            <a:ext cx="2612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pharmacy name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86862" y="1235335"/>
            <a:ext cx="3413588" cy="3993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Alternate Process 23"/>
          <p:cNvSpPr/>
          <p:nvPr/>
        </p:nvSpPr>
        <p:spPr>
          <a:xfrm>
            <a:off x="7173650" y="4759740"/>
            <a:ext cx="1137398" cy="3429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14081" y="4731899"/>
            <a:ext cx="10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779596" y="2489248"/>
            <a:ext cx="4220828" cy="456781"/>
          </a:xfrm>
          <a:prstGeom prst="rightArrow">
            <a:avLst>
              <a:gd name="adj1" fmla="val 17388"/>
              <a:gd name="adj2" fmla="val 152797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13" grpId="0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/>
      <p:bldP spid="22" grpId="0"/>
      <p:bldP spid="23" grpId="0" animBg="1"/>
      <p:bldP spid="25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D142E-7974-43A7-865A-B281513ED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" y="699200"/>
            <a:ext cx="3154558" cy="536617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971B03-09D2-4798-992D-573EF3D863E7}"/>
              </a:ext>
            </a:extLst>
          </p:cNvPr>
          <p:cNvCxnSpPr>
            <a:cxnSpLocks/>
          </p:cNvCxnSpPr>
          <p:nvPr/>
        </p:nvCxnSpPr>
        <p:spPr>
          <a:xfrm flipV="1">
            <a:off x="2328672" y="2756221"/>
            <a:ext cx="1873415" cy="130133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F44E11-C991-4E4A-8E65-662397599D12}"/>
              </a:ext>
            </a:extLst>
          </p:cNvPr>
          <p:cNvCxnSpPr>
            <a:cxnSpLocks/>
          </p:cNvCxnSpPr>
          <p:nvPr/>
        </p:nvCxnSpPr>
        <p:spPr>
          <a:xfrm>
            <a:off x="4202087" y="2756220"/>
            <a:ext cx="5067997" cy="0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06C86D-56EB-4B1A-8FA9-857543999592}"/>
              </a:ext>
            </a:extLst>
          </p:cNvPr>
          <p:cNvSpPr/>
          <p:nvPr/>
        </p:nvSpPr>
        <p:spPr>
          <a:xfrm>
            <a:off x="4484636" y="2294555"/>
            <a:ext cx="4502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Showing  location of the Pharmacy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EC8C0-F0D8-4A08-ADFA-98ACE867E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000">
            <a:off x="2154427" y="3695343"/>
            <a:ext cx="323609" cy="323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E9FFD-9508-4A8E-A0F9-BE2CC32A1FB3}"/>
              </a:ext>
            </a:extLst>
          </p:cNvPr>
          <p:cNvSpPr/>
          <p:nvPr/>
        </p:nvSpPr>
        <p:spPr>
          <a:xfrm rot="18869584">
            <a:off x="2170330" y="3689804"/>
            <a:ext cx="300385" cy="30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05F47-B7CB-4A88-8DCB-9946C3EFE69D}"/>
              </a:ext>
            </a:extLst>
          </p:cNvPr>
          <p:cNvSpPr txBox="1"/>
          <p:nvPr/>
        </p:nvSpPr>
        <p:spPr>
          <a:xfrm>
            <a:off x="4140679" y="86828"/>
            <a:ext cx="410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N T E R F A C E   L O O K   L I K E   T H I S </a:t>
            </a:r>
          </a:p>
        </p:txBody>
      </p:sp>
    </p:spTree>
    <p:extLst>
      <p:ext uri="{BB962C8B-B14F-4D97-AF65-F5344CB8AC3E}">
        <p14:creationId xmlns:p14="http://schemas.microsoft.com/office/powerpoint/2010/main" val="151968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F4E22D-8828-4483-812E-993A24AA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" y="1027002"/>
            <a:ext cx="3154558" cy="536617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8CBF19-0191-4012-8822-B357BCC7251F}"/>
              </a:ext>
            </a:extLst>
          </p:cNvPr>
          <p:cNvCxnSpPr>
            <a:cxnSpLocks/>
          </p:cNvCxnSpPr>
          <p:nvPr/>
        </p:nvCxnSpPr>
        <p:spPr>
          <a:xfrm flipV="1">
            <a:off x="2079645" y="3084022"/>
            <a:ext cx="2122442" cy="1683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416727-8D5B-4D73-BA44-D49BA6B21B6C}"/>
              </a:ext>
            </a:extLst>
          </p:cNvPr>
          <p:cNvCxnSpPr>
            <a:cxnSpLocks/>
          </p:cNvCxnSpPr>
          <p:nvPr/>
        </p:nvCxnSpPr>
        <p:spPr>
          <a:xfrm>
            <a:off x="4202087" y="3084022"/>
            <a:ext cx="4384960" cy="0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1226CA-6669-4733-9CEF-8516A2084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44296" y="4470400"/>
            <a:ext cx="270698" cy="297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22525B-CA13-41C6-A35F-8AFFAB1BE501}"/>
              </a:ext>
            </a:extLst>
          </p:cNvPr>
          <p:cNvSpPr/>
          <p:nvPr/>
        </p:nvSpPr>
        <p:spPr>
          <a:xfrm>
            <a:off x="4767185" y="2662885"/>
            <a:ext cx="3967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Showing  location of the  clinic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D56DA-BD06-46AD-BC41-72E3B2E92A25}"/>
              </a:ext>
            </a:extLst>
          </p:cNvPr>
          <p:cNvSpPr/>
          <p:nvPr/>
        </p:nvSpPr>
        <p:spPr>
          <a:xfrm>
            <a:off x="1667712" y="262866"/>
            <a:ext cx="6659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For security purpose “In case of creating new fake clinic account” ?!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6D85D-9699-4DCD-94D5-9B1045851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22" y="193564"/>
            <a:ext cx="507936" cy="507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80BE33-47B0-477E-86E4-7B325F59EBB6}"/>
              </a:ext>
            </a:extLst>
          </p:cNvPr>
          <p:cNvSpPr/>
          <p:nvPr/>
        </p:nvSpPr>
        <p:spPr>
          <a:xfrm>
            <a:off x="1667712" y="34161"/>
            <a:ext cx="1664943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C00000"/>
                </a:solidFill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I HAVE A DOUBT !</a:t>
            </a:r>
            <a:endParaRPr lang="en-US" sz="1050" dirty="0">
              <a:solidFill>
                <a:srgbClr val="C00000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BF3FF-FBC0-41D8-A02A-7C6EB28A1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31479" y="3651587"/>
            <a:ext cx="270698" cy="2974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C5867-F258-40AE-AB03-07A7547203E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066828" y="2265209"/>
            <a:ext cx="2135259" cy="1683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1BAF9-427A-47B9-B9DA-84AC1A91042A}"/>
              </a:ext>
            </a:extLst>
          </p:cNvPr>
          <p:cNvCxnSpPr>
            <a:cxnSpLocks/>
          </p:cNvCxnSpPr>
          <p:nvPr/>
        </p:nvCxnSpPr>
        <p:spPr>
          <a:xfrm>
            <a:off x="4202087" y="2265209"/>
            <a:ext cx="4735454" cy="0"/>
          </a:xfrm>
          <a:prstGeom prst="straightConnector1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80DC1-F5E0-46F9-BA1A-1105DDC60B55}"/>
              </a:ext>
            </a:extLst>
          </p:cNvPr>
          <p:cNvSpPr/>
          <p:nvPr/>
        </p:nvSpPr>
        <p:spPr>
          <a:xfrm>
            <a:off x="4337436" y="1840490"/>
            <a:ext cx="460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Showing  location of the Fake  clinic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1671C-F080-4D7F-A8E5-5C596A559B56}"/>
              </a:ext>
            </a:extLst>
          </p:cNvPr>
          <p:cNvSpPr/>
          <p:nvPr/>
        </p:nvSpPr>
        <p:spPr>
          <a:xfrm>
            <a:off x="4144997" y="3651587"/>
            <a:ext cx="6096000" cy="19441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To prevent unauthorized people log in as a doctor or creating fake clinic account , we ask them(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to provide the necessary proof like certificates and after authorization only , we will update this into our system.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D4A4BC32-F318-4699-97E9-A1996A7A45BA}"/>
              </a:ext>
            </a:extLst>
          </p:cNvPr>
          <p:cNvSpPr/>
          <p:nvPr/>
        </p:nvSpPr>
        <p:spPr>
          <a:xfrm>
            <a:off x="4763874" y="1357846"/>
            <a:ext cx="3646386" cy="1333754"/>
          </a:xfrm>
          <a:prstGeom prst="mathMultiply">
            <a:avLst>
              <a:gd name="adj1" fmla="val 17676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97FCA-B526-40FD-95BD-F7A672E7CD3F}"/>
              </a:ext>
            </a:extLst>
          </p:cNvPr>
          <p:cNvSpPr/>
          <p:nvPr/>
        </p:nvSpPr>
        <p:spPr>
          <a:xfrm>
            <a:off x="6080192" y="1433783"/>
            <a:ext cx="111280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Avoidable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5B7A66-7472-478C-880B-25E576D3CB06}"/>
              </a:ext>
            </a:extLst>
          </p:cNvPr>
          <p:cNvSpPr/>
          <p:nvPr/>
        </p:nvSpPr>
        <p:spPr>
          <a:xfrm>
            <a:off x="6949440" y="473083"/>
            <a:ext cx="2784764" cy="3317521"/>
          </a:xfrm>
          <a:custGeom>
            <a:avLst/>
            <a:gdLst>
              <a:gd name="connsiteX0" fmla="*/ 2784764 w 2784764"/>
              <a:gd name="connsiteY0" fmla="*/ 3317521 h 3317521"/>
              <a:gd name="connsiteX1" fmla="*/ 2310938 w 2784764"/>
              <a:gd name="connsiteY1" fmla="*/ 75557 h 3317521"/>
              <a:gd name="connsiteX2" fmla="*/ 0 w 2784764"/>
              <a:gd name="connsiteY2" fmla="*/ 1039833 h 331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4764" h="3317521">
                <a:moveTo>
                  <a:pt x="2784764" y="3317521"/>
                </a:moveTo>
                <a:cubicBezTo>
                  <a:pt x="2779914" y="1886346"/>
                  <a:pt x="2775065" y="455172"/>
                  <a:pt x="2310938" y="75557"/>
                </a:cubicBezTo>
                <a:cubicBezTo>
                  <a:pt x="1846811" y="-304058"/>
                  <a:pt x="475211" y="861109"/>
                  <a:pt x="0" y="1039833"/>
                </a:cubicBezTo>
              </a:path>
            </a:pathLst>
          </a:cu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D41852-F9C4-49C9-8E12-72847D1EEE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52" y="3184290"/>
            <a:ext cx="416923" cy="4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5" grpId="0"/>
      <p:bldP spid="17" grpId="0"/>
      <p:bldP spid="24" grpId="0" animBg="1"/>
      <p:bldP spid="25" grpId="0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F563C2-67B2-4003-83AE-4377015A76F1}"/>
              </a:ext>
            </a:extLst>
          </p:cNvPr>
          <p:cNvSpPr/>
          <p:nvPr/>
        </p:nvSpPr>
        <p:spPr>
          <a:xfrm>
            <a:off x="2885576" y="1864107"/>
            <a:ext cx="6129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But how can we find density of dengue 🤔 </a:t>
            </a:r>
            <a:endParaRPr lang="en-US" sz="4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821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6E13A7-9ED1-4DE4-9FE8-50B16122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" y="925401"/>
            <a:ext cx="3706416" cy="5463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CF39B-771F-456A-B355-630A9F702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37" y="4243491"/>
            <a:ext cx="201509" cy="22690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13482" y="1672240"/>
            <a:ext cx="3274026" cy="3419908"/>
          </a:xfrm>
          <a:prstGeom prst="roundRect">
            <a:avLst>
              <a:gd name="adj" fmla="val 3705"/>
            </a:avLst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3734116" y="1671175"/>
            <a:ext cx="238744" cy="254000"/>
          </a:xfrm>
          <a:prstGeom prst="mathMultiply">
            <a:avLst>
              <a:gd name="adj1" fmla="val 4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94690" y="2284330"/>
            <a:ext cx="3067430" cy="118624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0675" y="3682799"/>
            <a:ext cx="26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User ID: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0675" y="4052131"/>
            <a:ext cx="2951445" cy="44414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58803" y="4633683"/>
            <a:ext cx="772804" cy="413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89346" y="4644260"/>
            <a:ext cx="109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193259" y="19977"/>
            <a:ext cx="122582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Asking user about his surrounding cleanliness :</a:t>
            </a:r>
          </a:p>
        </p:txBody>
      </p:sp>
      <p:sp>
        <p:nvSpPr>
          <p:cNvPr id="20" name="Cloud Callout 19"/>
          <p:cNvSpPr/>
          <p:nvPr/>
        </p:nvSpPr>
        <p:spPr>
          <a:xfrm>
            <a:off x="4316524" y="3248901"/>
            <a:ext cx="2887924" cy="1237125"/>
          </a:xfrm>
          <a:prstGeom prst="cloudCallout">
            <a:avLst>
              <a:gd name="adj1" fmla="val -132023"/>
              <a:gd name="adj2" fmla="val 75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30561" y="3544299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Asking question to 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7055-2687-4931-8E7B-62553C671B3D}"/>
              </a:ext>
            </a:extLst>
          </p:cNvPr>
          <p:cNvSpPr txBox="1"/>
          <p:nvPr/>
        </p:nvSpPr>
        <p:spPr>
          <a:xfrm>
            <a:off x="1016425" y="2481388"/>
            <a:ext cx="289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Give your answer here</a:t>
            </a:r>
          </a:p>
        </p:txBody>
      </p:sp>
      <p:sp>
        <p:nvSpPr>
          <p:cNvPr id="22" name="Cloud Callout 19">
            <a:extLst>
              <a:ext uri="{FF2B5EF4-FFF2-40B4-BE49-F238E27FC236}">
                <a16:creationId xmlns:a16="http://schemas.microsoft.com/office/drawing/2014/main" id="{7A4C2A31-7F8F-47C8-A6D0-9822299C0BF7}"/>
              </a:ext>
            </a:extLst>
          </p:cNvPr>
          <p:cNvSpPr/>
          <p:nvPr/>
        </p:nvSpPr>
        <p:spPr>
          <a:xfrm>
            <a:off x="4263426" y="1716380"/>
            <a:ext cx="2887924" cy="1237125"/>
          </a:xfrm>
          <a:prstGeom prst="cloudCallout">
            <a:avLst>
              <a:gd name="adj1" fmla="val -113802"/>
              <a:gd name="adj2" fmla="val -21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clean is your surroundings?</a:t>
            </a:r>
          </a:p>
        </p:txBody>
      </p:sp>
    </p:spTree>
    <p:extLst>
      <p:ext uri="{BB962C8B-B14F-4D97-AF65-F5344CB8AC3E}">
        <p14:creationId xmlns:p14="http://schemas.microsoft.com/office/powerpoint/2010/main" val="26734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20" grpId="0" animBg="1"/>
      <p:bldP spid="20" grpId="1" animBg="1"/>
      <p:bldP spid="21" grpId="0"/>
      <p:bldP spid="21" grpId="1"/>
      <p:bldP spid="3" grpId="0"/>
      <p:bldP spid="3" grpId="1"/>
      <p:bldP spid="22" grpId="0" animBg="1"/>
      <p:bldP spid="2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E6605-D1E6-4D1B-96CE-F39D9555D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" y="925401"/>
            <a:ext cx="3706416" cy="5463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3A73C6-825A-4D87-86A6-EED0D383F8EF}"/>
              </a:ext>
            </a:extLst>
          </p:cNvPr>
          <p:cNvSpPr/>
          <p:nvPr/>
        </p:nvSpPr>
        <p:spPr>
          <a:xfrm>
            <a:off x="1328468" y="1759789"/>
            <a:ext cx="2484407" cy="224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EE3498-1ACF-4009-9B63-E22CC540C5DF}"/>
              </a:ext>
            </a:extLst>
          </p:cNvPr>
          <p:cNvCxnSpPr>
            <a:cxnSpLocks/>
          </p:cNvCxnSpPr>
          <p:nvPr/>
        </p:nvCxnSpPr>
        <p:spPr>
          <a:xfrm>
            <a:off x="3234906" y="1882928"/>
            <a:ext cx="2389517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046E8E-F893-438A-9155-67E297EFCF07}"/>
              </a:ext>
            </a:extLst>
          </p:cNvPr>
          <p:cNvCxnSpPr>
            <a:cxnSpLocks/>
          </p:cNvCxnSpPr>
          <p:nvPr/>
        </p:nvCxnSpPr>
        <p:spPr>
          <a:xfrm>
            <a:off x="5654825" y="1885303"/>
            <a:ext cx="315274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701EB5-126B-49EA-AF64-78E8D116A1C5}"/>
              </a:ext>
            </a:extLst>
          </p:cNvPr>
          <p:cNvSpPr txBox="1"/>
          <p:nvPr/>
        </p:nvSpPr>
        <p:spPr>
          <a:xfrm>
            <a:off x="5754028" y="1236597"/>
            <a:ext cx="295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for the doctor to enter patient’s user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6E8D3-F9A1-4E2E-AE0A-624DECCE44C0}"/>
              </a:ext>
            </a:extLst>
          </p:cNvPr>
          <p:cNvSpPr/>
          <p:nvPr/>
        </p:nvSpPr>
        <p:spPr>
          <a:xfrm>
            <a:off x="2538802" y="47051"/>
            <a:ext cx="751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Asking DOCTOR about his PATIENT DETAILS :</a:t>
            </a:r>
          </a:p>
        </p:txBody>
      </p:sp>
    </p:spTree>
    <p:extLst>
      <p:ext uri="{BB962C8B-B14F-4D97-AF65-F5344CB8AC3E}">
        <p14:creationId xmlns:p14="http://schemas.microsoft.com/office/powerpoint/2010/main" val="402118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A02CA-C06F-410B-B016-656285A0B5BF}"/>
              </a:ext>
            </a:extLst>
          </p:cNvPr>
          <p:cNvSpPr txBox="1"/>
          <p:nvPr/>
        </p:nvSpPr>
        <p:spPr>
          <a:xfrm>
            <a:off x="301922" y="2303254"/>
            <a:ext cx="11424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ighlight>
                  <a:srgbClr val="FF0000"/>
                </a:highlight>
              </a:rPr>
              <a:t>W E   A R E   U S I N G   A A D H A </a:t>
            </a:r>
            <a:r>
              <a:rPr lang="en-US" sz="4400" dirty="0" err="1">
                <a:highlight>
                  <a:srgbClr val="FF0000"/>
                </a:highlight>
              </a:rPr>
              <a:t>A</a:t>
            </a:r>
            <a:r>
              <a:rPr lang="en-US" sz="4400" dirty="0">
                <a:highlight>
                  <a:srgbClr val="FF0000"/>
                </a:highlight>
              </a:rPr>
              <a:t> R  I D”</a:t>
            </a:r>
          </a:p>
        </p:txBody>
      </p:sp>
    </p:spTree>
    <p:extLst>
      <p:ext uri="{BB962C8B-B14F-4D97-AF65-F5344CB8AC3E}">
        <p14:creationId xmlns:p14="http://schemas.microsoft.com/office/powerpoint/2010/main" val="15313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015D75-BE76-470F-82B4-CF7312B96FB2}"/>
              </a:ext>
            </a:extLst>
          </p:cNvPr>
          <p:cNvSpPr/>
          <p:nvPr/>
        </p:nvSpPr>
        <p:spPr>
          <a:xfrm>
            <a:off x="4530906" y="721975"/>
            <a:ext cx="3475631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Aadhaar id </a:t>
            </a:r>
          </a:p>
        </p:txBody>
      </p:sp>
      <p:pic>
        <p:nvPicPr>
          <p:cNvPr id="3" name="Picture 2" descr="Image result for include icon">
            <a:extLst>
              <a:ext uri="{FF2B5EF4-FFF2-40B4-BE49-F238E27FC236}">
                <a16:creationId xmlns:a16="http://schemas.microsoft.com/office/drawing/2014/main" id="{B91C44F9-9768-428C-A7F7-DD6F79BC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3760">
            <a:off x="5543073" y="1616516"/>
            <a:ext cx="1226392" cy="122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A9BA6-767F-4184-85FE-59E074AF5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27" y="2814120"/>
            <a:ext cx="1813585" cy="1813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654C13-AA8D-4AE0-85A0-139DF5EDDD91}"/>
              </a:ext>
            </a:extLst>
          </p:cNvPr>
          <p:cNvSpPr/>
          <p:nvPr/>
        </p:nvSpPr>
        <p:spPr>
          <a:xfrm>
            <a:off x="3625978" y="4552295"/>
            <a:ext cx="5509009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382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570EE-0D4C-4045-B85E-64BFAA529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0" y="1072052"/>
            <a:ext cx="2895433" cy="4267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A4332B-774C-458C-A6AF-7E90A613CAEB}"/>
              </a:ext>
            </a:extLst>
          </p:cNvPr>
          <p:cNvSpPr/>
          <p:nvPr/>
        </p:nvSpPr>
        <p:spPr>
          <a:xfrm>
            <a:off x="629728" y="1647645"/>
            <a:ext cx="2579298" cy="32521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59399-06C2-42F8-B455-AC0B254D7728}"/>
              </a:ext>
            </a:extLst>
          </p:cNvPr>
          <p:cNvSpPr/>
          <p:nvPr/>
        </p:nvSpPr>
        <p:spPr>
          <a:xfrm>
            <a:off x="629729" y="2080155"/>
            <a:ext cx="1627622" cy="3848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CFC56C-CC5C-4F79-8AEC-F190BF6696D4}"/>
              </a:ext>
            </a:extLst>
          </p:cNvPr>
          <p:cNvSpPr/>
          <p:nvPr/>
        </p:nvSpPr>
        <p:spPr>
          <a:xfrm>
            <a:off x="2208364" y="2596552"/>
            <a:ext cx="906712" cy="310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C1D06-A3E3-48E9-A5DB-E47DE495EB7A}"/>
              </a:ext>
            </a:extLst>
          </p:cNvPr>
          <p:cNvSpPr txBox="1"/>
          <p:nvPr/>
        </p:nvSpPr>
        <p:spPr>
          <a:xfrm>
            <a:off x="629728" y="1774332"/>
            <a:ext cx="199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ENTER ID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DB4DB-5D23-45AD-A194-A732E279434B}"/>
              </a:ext>
            </a:extLst>
          </p:cNvPr>
          <p:cNvSpPr txBox="1"/>
          <p:nvPr/>
        </p:nvSpPr>
        <p:spPr>
          <a:xfrm>
            <a:off x="2257351" y="2593112"/>
            <a:ext cx="857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SUBMIT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62C8A9C-AC93-4F08-B251-019FC37EF613}"/>
              </a:ext>
            </a:extLst>
          </p:cNvPr>
          <p:cNvCxnSpPr>
            <a:cxnSpLocks/>
          </p:cNvCxnSpPr>
          <p:nvPr/>
        </p:nvCxnSpPr>
        <p:spPr>
          <a:xfrm flipV="1">
            <a:off x="3115076" y="1774332"/>
            <a:ext cx="1815033" cy="968868"/>
          </a:xfrm>
          <a:prstGeom prst="curvedConnector3">
            <a:avLst>
              <a:gd name="adj1" fmla="val 69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E72B6-F073-4987-88FE-A42430629306}"/>
              </a:ext>
            </a:extLst>
          </p:cNvPr>
          <p:cNvSpPr/>
          <p:nvPr/>
        </p:nvSpPr>
        <p:spPr>
          <a:xfrm>
            <a:off x="4930109" y="1354347"/>
            <a:ext cx="2160804" cy="15527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SEARCH FOR THAT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PATIENT’S USER ID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CORRESPONDING HOME 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32053-61AB-4905-B2C6-CEBDAC0064A0}"/>
              </a:ext>
            </a:extLst>
          </p:cNvPr>
          <p:cNvSpPr txBox="1"/>
          <p:nvPr/>
        </p:nvSpPr>
        <p:spPr>
          <a:xfrm>
            <a:off x="5415288" y="985015"/>
            <a:ext cx="15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FF"/>
                </a:highlight>
              </a:rPr>
              <a:t>DATA BASE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8D9F502-6AE9-46F3-AAA2-1C8A7AB51B5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090913" y="2130725"/>
            <a:ext cx="1107547" cy="7436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B4D370A-768E-4BB5-9473-C2C0AB1C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58" y="249665"/>
            <a:ext cx="3755329" cy="6250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90ACC6-1056-4C70-BC29-601416A67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99" y="975950"/>
            <a:ext cx="3313632" cy="4893276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F97681B-F365-4BF0-A49D-36A27205FC3C}"/>
              </a:ext>
            </a:extLst>
          </p:cNvPr>
          <p:cNvSpPr/>
          <p:nvPr/>
        </p:nvSpPr>
        <p:spPr bwMode="auto">
          <a:xfrm>
            <a:off x="10490105" y="3677726"/>
            <a:ext cx="635000" cy="584200"/>
          </a:xfrm>
          <a:prstGeom prst="ellipse">
            <a:avLst/>
          </a:prstGeom>
          <a:solidFill>
            <a:srgbClr val="FF0000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4F330C-C457-4E3D-8EC4-617A06D5F2C4}"/>
              </a:ext>
            </a:extLst>
          </p:cNvPr>
          <p:cNvSpPr/>
          <p:nvPr/>
        </p:nvSpPr>
        <p:spPr bwMode="auto">
          <a:xfrm>
            <a:off x="10379211" y="2639383"/>
            <a:ext cx="635000" cy="584200"/>
          </a:xfrm>
          <a:prstGeom prst="ellipse">
            <a:avLst/>
          </a:prstGeom>
          <a:solidFill>
            <a:srgbClr val="FF5050">
              <a:alpha val="47059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98F897-49B3-4866-988A-026EE977BD6C}"/>
              </a:ext>
            </a:extLst>
          </p:cNvPr>
          <p:cNvSpPr/>
          <p:nvPr/>
        </p:nvSpPr>
        <p:spPr bwMode="auto">
          <a:xfrm>
            <a:off x="8856152" y="3154507"/>
            <a:ext cx="635000" cy="584200"/>
          </a:xfrm>
          <a:prstGeom prst="ellipse">
            <a:avLst/>
          </a:prstGeom>
          <a:solidFill>
            <a:srgbClr val="F25050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383C2A4-D0DC-4B92-9559-5C0DFDCBEE00}"/>
              </a:ext>
            </a:extLst>
          </p:cNvPr>
          <p:cNvSpPr/>
          <p:nvPr/>
        </p:nvSpPr>
        <p:spPr bwMode="auto">
          <a:xfrm>
            <a:off x="8698794" y="2136122"/>
            <a:ext cx="635000" cy="584200"/>
          </a:xfrm>
          <a:prstGeom prst="ellipse">
            <a:avLst/>
          </a:prstGeom>
          <a:solidFill>
            <a:srgbClr val="FF0000">
              <a:alpha val="4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FBA3BA-1FDF-4120-9975-E61DC2FE2204}"/>
              </a:ext>
            </a:extLst>
          </p:cNvPr>
          <p:cNvSpPr/>
          <p:nvPr/>
        </p:nvSpPr>
        <p:spPr bwMode="auto">
          <a:xfrm>
            <a:off x="9242435" y="1797684"/>
            <a:ext cx="635000" cy="584200"/>
          </a:xfrm>
          <a:prstGeom prst="ellipse">
            <a:avLst/>
          </a:prstGeom>
          <a:solidFill>
            <a:srgbClr val="FF0000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288D8D-9A07-42CB-A81E-64EAA0F64469}"/>
              </a:ext>
            </a:extLst>
          </p:cNvPr>
          <p:cNvSpPr/>
          <p:nvPr/>
        </p:nvSpPr>
        <p:spPr bwMode="auto">
          <a:xfrm>
            <a:off x="9559935" y="4756794"/>
            <a:ext cx="635000" cy="584200"/>
          </a:xfrm>
          <a:prstGeom prst="ellipse">
            <a:avLst/>
          </a:prstGeom>
          <a:solidFill>
            <a:srgbClr val="FF5050">
              <a:alpha val="52941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033D73-3779-4388-82EA-AB752A099FB2}"/>
              </a:ext>
            </a:extLst>
          </p:cNvPr>
          <p:cNvSpPr/>
          <p:nvPr/>
        </p:nvSpPr>
        <p:spPr bwMode="auto">
          <a:xfrm>
            <a:off x="8844517" y="4039125"/>
            <a:ext cx="635000" cy="584200"/>
          </a:xfrm>
          <a:prstGeom prst="ellipse">
            <a:avLst/>
          </a:prstGeom>
          <a:solidFill>
            <a:srgbClr val="ED7D31">
              <a:alpha val="47059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4" grpId="0" animBg="1"/>
      <p:bldP spid="15" grpId="0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E13A7-9ED1-4DE4-9FE8-50B16122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" y="925401"/>
            <a:ext cx="3706416" cy="54630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04850" y="1646362"/>
            <a:ext cx="3274026" cy="2615087"/>
          </a:xfrm>
          <a:prstGeom prst="roundRect">
            <a:avLst>
              <a:gd name="adj" fmla="val 3705"/>
            </a:avLst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6058" y="2258452"/>
            <a:ext cx="3067430" cy="118624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19773" y="27950"/>
            <a:ext cx="8696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Updating cured patient details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Cloud Callout 19">
            <a:extLst>
              <a:ext uri="{FF2B5EF4-FFF2-40B4-BE49-F238E27FC236}">
                <a16:creationId xmlns:a16="http://schemas.microsoft.com/office/drawing/2014/main" id="{ADC0821F-27BC-49EE-9428-A74AFE1233F1}"/>
              </a:ext>
            </a:extLst>
          </p:cNvPr>
          <p:cNvSpPr/>
          <p:nvPr/>
        </p:nvSpPr>
        <p:spPr>
          <a:xfrm>
            <a:off x="4411266" y="1909063"/>
            <a:ext cx="2887924" cy="1237125"/>
          </a:xfrm>
          <a:prstGeom prst="cloudCallout">
            <a:avLst>
              <a:gd name="adj1" fmla="val -121677"/>
              <a:gd name="adj2" fmla="val -29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 ARE  GOING TO ASK THE HEALTH CONITION OF THE PATIENTS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0E90550-BA8D-4016-A162-6BEAAEF558F5}"/>
              </a:ext>
            </a:extLst>
          </p:cNvPr>
          <p:cNvSpPr/>
          <p:nvPr/>
        </p:nvSpPr>
        <p:spPr>
          <a:xfrm>
            <a:off x="3671427" y="1697769"/>
            <a:ext cx="273526" cy="301924"/>
          </a:xfrm>
          <a:prstGeom prst="mathMultiply">
            <a:avLst>
              <a:gd name="adj1" fmla="val 7751"/>
            </a:avLst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51D9B9-A330-4045-B522-E85D32B37E14}"/>
              </a:ext>
            </a:extLst>
          </p:cNvPr>
          <p:cNvSpPr/>
          <p:nvPr/>
        </p:nvSpPr>
        <p:spPr>
          <a:xfrm>
            <a:off x="1806501" y="3760220"/>
            <a:ext cx="1026544" cy="379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7BC95-69F5-402C-88B8-09D392688E52}"/>
              </a:ext>
            </a:extLst>
          </p:cNvPr>
          <p:cNvSpPr txBox="1"/>
          <p:nvPr/>
        </p:nvSpPr>
        <p:spPr>
          <a:xfrm>
            <a:off x="2114894" y="3760220"/>
            <a:ext cx="196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578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quence 01">
            <a:hlinkClick r:id="" action="ppaction://media"/>
            <a:extLst>
              <a:ext uri="{FF2B5EF4-FFF2-40B4-BE49-F238E27FC236}">
                <a16:creationId xmlns:a16="http://schemas.microsoft.com/office/drawing/2014/main" id="{6FBE3948-5E55-4254-938E-9246D96B7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04" y="159703"/>
            <a:ext cx="11697336" cy="59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6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E13A7-9ED1-4DE4-9FE8-50B16122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70" y="163401"/>
            <a:ext cx="3755329" cy="62500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43133" y="0"/>
            <a:ext cx="695891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Updating the density of </a:t>
            </a:r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engue in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11" y="889686"/>
            <a:ext cx="3313632" cy="48932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8991419" y="3493892"/>
            <a:ext cx="635000" cy="584200"/>
          </a:xfrm>
          <a:prstGeom prst="ellipse">
            <a:avLst/>
          </a:prstGeom>
          <a:solidFill>
            <a:srgbClr val="FF0000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10056989" y="3148913"/>
            <a:ext cx="635000" cy="584200"/>
          </a:xfrm>
          <a:prstGeom prst="ellipse">
            <a:avLst/>
          </a:prstGeom>
          <a:solidFill>
            <a:srgbClr val="FF6600">
              <a:alpha val="45882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9523933" y="2634058"/>
            <a:ext cx="635000" cy="584200"/>
          </a:xfrm>
          <a:prstGeom prst="ellipse">
            <a:avLst/>
          </a:prstGeom>
          <a:solidFill>
            <a:srgbClr val="FF6600">
              <a:alpha val="4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8628106" y="2950862"/>
            <a:ext cx="635000" cy="584200"/>
          </a:xfrm>
          <a:prstGeom prst="ellipse">
            <a:avLst/>
          </a:prstGeom>
          <a:solidFill>
            <a:srgbClr val="FF5050">
              <a:alpha val="47059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8142762" y="3382499"/>
            <a:ext cx="635000" cy="584200"/>
          </a:xfrm>
          <a:prstGeom prst="ellipse">
            <a:avLst/>
          </a:prstGeom>
          <a:solidFill>
            <a:srgbClr val="F25050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 bwMode="auto">
          <a:xfrm>
            <a:off x="8310606" y="2049858"/>
            <a:ext cx="635000" cy="584200"/>
          </a:xfrm>
          <a:prstGeom prst="ellipse">
            <a:avLst/>
          </a:prstGeom>
          <a:solidFill>
            <a:srgbClr val="FF0000">
              <a:alpha val="4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8854247" y="1711420"/>
            <a:ext cx="635000" cy="584200"/>
          </a:xfrm>
          <a:prstGeom prst="ellipse">
            <a:avLst/>
          </a:prstGeom>
          <a:solidFill>
            <a:srgbClr val="FF0000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9171747" y="4670530"/>
            <a:ext cx="635000" cy="584200"/>
          </a:xfrm>
          <a:prstGeom prst="ellipse">
            <a:avLst/>
          </a:prstGeom>
          <a:solidFill>
            <a:srgbClr val="FF5050">
              <a:alpha val="52941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10370027" y="1754326"/>
            <a:ext cx="635000" cy="584200"/>
          </a:xfrm>
          <a:prstGeom prst="ellipse">
            <a:avLst/>
          </a:prstGeom>
          <a:solidFill>
            <a:srgbClr val="CC3300">
              <a:alpha val="2902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 bwMode="auto">
          <a:xfrm>
            <a:off x="8202390" y="4074812"/>
            <a:ext cx="635000" cy="584200"/>
          </a:xfrm>
          <a:prstGeom prst="ellipse">
            <a:avLst/>
          </a:prstGeom>
          <a:solidFill>
            <a:srgbClr val="ED7D31">
              <a:alpha val="47059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1" grpId="0" animBg="1"/>
      <p:bldP spid="34" grpId="0" animBg="1"/>
      <p:bldP spid="37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aammmbbb">
            <a:hlinkClick r:id="" action="ppaction://media"/>
            <a:extLst>
              <a:ext uri="{FF2B5EF4-FFF2-40B4-BE49-F238E27FC236}">
                <a16:creationId xmlns:a16="http://schemas.microsoft.com/office/drawing/2014/main" id="{F19DFC87-79F2-4D6A-A9B7-34CA10C1A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236"/>
            <a:ext cx="12192000" cy="6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cation">
            <a:hlinkClick r:id="" action="ppaction://media"/>
            <a:extLst>
              <a:ext uri="{FF2B5EF4-FFF2-40B4-BE49-F238E27FC236}">
                <a16:creationId xmlns:a16="http://schemas.microsoft.com/office/drawing/2014/main" id="{D2ECF6BA-8218-46C2-AB53-583D0037B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520" y="120770"/>
            <a:ext cx="11648955" cy="63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69FAC-BF56-4178-9C99-6CD1021C6333}"/>
              </a:ext>
            </a:extLst>
          </p:cNvPr>
          <p:cNvSpPr txBox="1"/>
          <p:nvPr/>
        </p:nvSpPr>
        <p:spPr>
          <a:xfrm>
            <a:off x="1443487" y="1667932"/>
            <a:ext cx="3079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0000"/>
                </a:highlight>
              </a:rPr>
              <a:t>DENSITY OF DENGUE</a:t>
            </a:r>
          </a:p>
          <a:p>
            <a:pPr algn="ctr"/>
            <a:r>
              <a:rPr lang="en-US" sz="2400" dirty="0">
                <a:highlight>
                  <a:srgbClr val="FF0000"/>
                </a:highlight>
              </a:rPr>
              <a:t>  (DISTRICT WISE)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D73D5-14ED-4DD3-AE9C-7A3128975C38}"/>
              </a:ext>
            </a:extLst>
          </p:cNvPr>
          <p:cNvSpPr/>
          <p:nvPr/>
        </p:nvSpPr>
        <p:spPr>
          <a:xfrm>
            <a:off x="4670373" y="156021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1F61E-60D8-4CC2-A658-982E9DF44A19}"/>
              </a:ext>
            </a:extLst>
          </p:cNvPr>
          <p:cNvSpPr txBox="1"/>
          <p:nvPr/>
        </p:nvSpPr>
        <p:spPr>
          <a:xfrm>
            <a:off x="5236233" y="1583314"/>
            <a:ext cx="571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DENGUE INFECTED PEOPLE IN THAT DISTRICT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54C4B-2B0B-4163-B538-E29B7A2D7112}"/>
              </a:ext>
            </a:extLst>
          </p:cNvPr>
          <p:cNvCxnSpPr/>
          <p:nvPr/>
        </p:nvCxnSpPr>
        <p:spPr>
          <a:xfrm>
            <a:off x="5727940" y="2083431"/>
            <a:ext cx="425282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806C23-A94C-42A9-9EA0-3DF1D1C0A698}"/>
              </a:ext>
            </a:extLst>
          </p:cNvPr>
          <p:cNvSpPr txBox="1"/>
          <p:nvPr/>
        </p:nvSpPr>
        <p:spPr>
          <a:xfrm>
            <a:off x="5302091" y="2195429"/>
            <a:ext cx="54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DENGUE INFECTED PEOPLE IN THAT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84CB3-6D65-4839-96AC-E6B94276114C}"/>
              </a:ext>
            </a:extLst>
          </p:cNvPr>
          <p:cNvSpPr/>
          <p:nvPr/>
        </p:nvSpPr>
        <p:spPr>
          <a:xfrm>
            <a:off x="1094159" y="1070280"/>
            <a:ext cx="10535588" cy="3457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10568-7CC7-4D86-A470-AAEE047E749A}"/>
              </a:ext>
            </a:extLst>
          </p:cNvPr>
          <p:cNvSpPr txBox="1"/>
          <p:nvPr/>
        </p:nvSpPr>
        <p:spPr>
          <a:xfrm>
            <a:off x="10759736" y="1952646"/>
            <a:ext cx="75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X 100</a:t>
            </a:r>
          </a:p>
        </p:txBody>
      </p:sp>
    </p:spTree>
    <p:extLst>
      <p:ext uri="{BB962C8B-B14F-4D97-AF65-F5344CB8AC3E}">
        <p14:creationId xmlns:p14="http://schemas.microsoft.com/office/powerpoint/2010/main" val="1167408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A7D8C-5478-414A-B6AA-A176D1FE6BF3}"/>
              </a:ext>
            </a:extLst>
          </p:cNvPr>
          <p:cNvSpPr txBox="1"/>
          <p:nvPr/>
        </p:nvSpPr>
        <p:spPr>
          <a:xfrm>
            <a:off x="0" y="2139884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ALGORITHM FOR DENGUE PREDICTION</a:t>
            </a:r>
          </a:p>
        </p:txBody>
      </p:sp>
    </p:spTree>
    <p:extLst>
      <p:ext uri="{BB962C8B-B14F-4D97-AF65-F5344CB8AC3E}">
        <p14:creationId xmlns:p14="http://schemas.microsoft.com/office/powerpoint/2010/main" val="375090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415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635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96FC23-49A1-4612-9308-0034BD6EDFFD}"/>
              </a:ext>
            </a:extLst>
          </p:cNvPr>
          <p:cNvSpPr txBox="1"/>
          <p:nvPr/>
        </p:nvSpPr>
        <p:spPr>
          <a:xfrm>
            <a:off x="4116811" y="2654341"/>
            <a:ext cx="45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FF0000"/>
                </a:highligh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220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CBD00-2BD8-4BCA-A8F2-D469088F4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" y="198120"/>
            <a:ext cx="5900738" cy="605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37188-93B1-40A4-AA82-B3943D781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03" y="396240"/>
            <a:ext cx="564165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82EBA86-C64C-4B04-BB4E-22228169C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47835"/>
            <a:ext cx="3628417" cy="6096000"/>
          </a:xfrm>
          <a:prstGeom prst="rect">
            <a:avLst/>
          </a:prstGeom>
        </p:spPr>
      </p:pic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15E3768-588A-4D5D-BECD-6A8F3E57E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96" y="917421"/>
            <a:ext cx="3151357" cy="47768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9D044D7-916A-41E5-8577-7471BA734354}"/>
              </a:ext>
            </a:extLst>
          </p:cNvPr>
          <p:cNvSpPr/>
          <p:nvPr/>
        </p:nvSpPr>
        <p:spPr>
          <a:xfrm>
            <a:off x="5074920" y="2011680"/>
            <a:ext cx="678180" cy="60198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A97CAB-EF82-433D-8D42-1EF5C17106FE}"/>
              </a:ext>
            </a:extLst>
          </p:cNvPr>
          <p:cNvSpPr/>
          <p:nvPr/>
        </p:nvSpPr>
        <p:spPr>
          <a:xfrm>
            <a:off x="5471160" y="2146353"/>
            <a:ext cx="2305613" cy="2353373"/>
          </a:xfrm>
          <a:custGeom>
            <a:avLst/>
            <a:gdLst>
              <a:gd name="connsiteX0" fmla="*/ 1485900 w 2305613"/>
              <a:gd name="connsiteY0" fmla="*/ 2353373 h 2353373"/>
              <a:gd name="connsiteX1" fmla="*/ 2240280 w 2305613"/>
              <a:gd name="connsiteY1" fmla="*/ 189293 h 2353373"/>
              <a:gd name="connsiteX2" fmla="*/ 0 w 2305613"/>
              <a:gd name="connsiteY2" fmla="*/ 105473 h 235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613" h="2353373">
                <a:moveTo>
                  <a:pt x="1485900" y="2353373"/>
                </a:moveTo>
                <a:cubicBezTo>
                  <a:pt x="1986915" y="1458658"/>
                  <a:pt x="2487930" y="563943"/>
                  <a:pt x="2240280" y="189293"/>
                </a:cubicBezTo>
                <a:cubicBezTo>
                  <a:pt x="1992630" y="-185357"/>
                  <a:pt x="400050" y="113093"/>
                  <a:pt x="0" y="105473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5F8E48F-3F86-41B9-9712-7DB480D80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56" y="4309574"/>
            <a:ext cx="214859" cy="2148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B7C607-1EB0-41A0-B6EC-07428EDB7297}"/>
              </a:ext>
            </a:extLst>
          </p:cNvPr>
          <p:cNvSpPr/>
          <p:nvPr/>
        </p:nvSpPr>
        <p:spPr>
          <a:xfrm>
            <a:off x="2601743" y="1827014"/>
            <a:ext cx="160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unga"/>
              </a:rPr>
              <a:t>Infected region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7396D-8012-4B88-ADC9-D08FACA1B980}"/>
              </a:ext>
            </a:extLst>
          </p:cNvPr>
          <p:cNvCxnSpPr>
            <a:cxnSpLocks/>
          </p:cNvCxnSpPr>
          <p:nvPr/>
        </p:nvCxnSpPr>
        <p:spPr>
          <a:xfrm>
            <a:off x="2601743" y="2196346"/>
            <a:ext cx="264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3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ign&#10;&#10;Description generated with very high confidence">
            <a:extLst>
              <a:ext uri="{FF2B5EF4-FFF2-40B4-BE49-F238E27FC236}">
                <a16:creationId xmlns:a16="http://schemas.microsoft.com/office/drawing/2014/main" id="{F2137A26-209A-4C89-A40A-F42C256C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90" y="1857151"/>
            <a:ext cx="2024328" cy="2019485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F43AB9C-A25B-429B-95D7-DE7B512534CA}"/>
              </a:ext>
            </a:extLst>
          </p:cNvPr>
          <p:cNvSpPr/>
          <p:nvPr/>
        </p:nvSpPr>
        <p:spPr>
          <a:xfrm>
            <a:off x="4607946" y="1473727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97A1F-7530-44A8-A73F-A0FA8D7E0444}"/>
              </a:ext>
            </a:extLst>
          </p:cNvPr>
          <p:cNvSpPr/>
          <p:nvPr/>
        </p:nvSpPr>
        <p:spPr>
          <a:xfrm>
            <a:off x="4485524" y="3876636"/>
            <a:ext cx="292766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</p:txBody>
      </p:sp>
    </p:spTree>
    <p:extLst>
      <p:ext uri="{BB962C8B-B14F-4D97-AF65-F5344CB8AC3E}">
        <p14:creationId xmlns:p14="http://schemas.microsoft.com/office/powerpoint/2010/main" val="270618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4.44444E-6 L -0.00078 -0.125 C -0.00078 -0.18102 -0.10547 -0.25 -0.19036 -0.25 L -0.37969 -0.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125 C -8.33333E-7 -0.18102 -0.1043 -0.25 -0.18919 -0.25 L -0.37838 -0.2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19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-0.125 C -8.33333E-7 -0.18101 -0.10482 -0.25 -0.18997 -0.25 L -0.37982 -0.2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&#10;&#10;Description generated with very high confidence">
            <a:extLst>
              <a:ext uri="{FF2B5EF4-FFF2-40B4-BE49-F238E27FC236}">
                <a16:creationId xmlns:a16="http://schemas.microsoft.com/office/drawing/2014/main" id="{7110CB44-E62B-4E5D-A096-B4D3EA042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3" y="235385"/>
            <a:ext cx="2024328" cy="2019485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520DE9A5-23BB-4542-9F35-AAFADB9FC1C7}"/>
              </a:ext>
            </a:extLst>
          </p:cNvPr>
          <p:cNvSpPr/>
          <p:nvPr/>
        </p:nvSpPr>
        <p:spPr>
          <a:xfrm>
            <a:off x="-93451" y="-148039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3FB50-6380-4AB9-BBF0-320471AAFCA2}"/>
              </a:ext>
            </a:extLst>
          </p:cNvPr>
          <p:cNvSpPr/>
          <p:nvPr/>
        </p:nvSpPr>
        <p:spPr>
          <a:xfrm>
            <a:off x="-59927" y="2269460"/>
            <a:ext cx="292605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  <a:p>
            <a:pPr algn="ctr"/>
            <a:endParaRPr lang="en-US" sz="2400" b="1" dirty="0">
              <a:ln/>
            </a:endParaRPr>
          </a:p>
        </p:txBody>
      </p:sp>
      <p:pic>
        <p:nvPicPr>
          <p:cNvPr id="8" name="Screenshot (158) - Copy">
            <a:hlinkClick r:id="" action="ppaction://media"/>
            <a:extLst>
              <a:ext uri="{FF2B5EF4-FFF2-40B4-BE49-F238E27FC236}">
                <a16:creationId xmlns:a16="http://schemas.microsoft.com/office/drawing/2014/main" id="{4C3E577A-3097-4993-B18D-FCF578BA9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2896" y="1958399"/>
            <a:ext cx="6026983" cy="37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5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sign&#10;&#10;Description generated with very high confidence">
            <a:extLst>
              <a:ext uri="{FF2B5EF4-FFF2-40B4-BE49-F238E27FC236}">
                <a16:creationId xmlns:a16="http://schemas.microsoft.com/office/drawing/2014/main" id="{A69039C0-53AD-4425-9DE3-A7D125F3F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3" y="335969"/>
            <a:ext cx="2024328" cy="2019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4791C-9470-4251-B671-6DD7197C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82926" y="2939750"/>
            <a:ext cx="4449903" cy="240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7E2320-4EB4-4B24-BB9C-55C1CCF95C63}"/>
              </a:ext>
            </a:extLst>
          </p:cNvPr>
          <p:cNvSpPr/>
          <p:nvPr/>
        </p:nvSpPr>
        <p:spPr>
          <a:xfrm>
            <a:off x="0" y="2269460"/>
            <a:ext cx="29260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DFF8847A-37EF-4DCB-A02C-2C5C3B9AD4BB}"/>
              </a:ext>
            </a:extLst>
          </p:cNvPr>
          <p:cNvSpPr/>
          <p:nvPr/>
        </p:nvSpPr>
        <p:spPr>
          <a:xfrm>
            <a:off x="-93451" y="-148039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73698 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4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sign&#10;&#10;Description generated with very high confidence">
            <a:extLst>
              <a:ext uri="{FF2B5EF4-FFF2-40B4-BE49-F238E27FC236}">
                <a16:creationId xmlns:a16="http://schemas.microsoft.com/office/drawing/2014/main" id="{D7CBE297-73E3-4819-839B-010145C9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3" y="235385"/>
            <a:ext cx="2024328" cy="2019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21CBB-FC9E-4A33-9196-CE0451D7B551}"/>
              </a:ext>
            </a:extLst>
          </p:cNvPr>
          <p:cNvSpPr/>
          <p:nvPr/>
        </p:nvSpPr>
        <p:spPr>
          <a:xfrm>
            <a:off x="-106575" y="2254870"/>
            <a:ext cx="29260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</a:rPr>
              <a:t>Dengue density </a:t>
            </a:r>
          </a:p>
          <a:p>
            <a:pPr algn="ctr"/>
            <a:r>
              <a:rPr lang="en-US" sz="2400" b="1" cap="none" spc="0" dirty="0">
                <a:ln/>
                <a:effectLst/>
              </a:rPr>
              <a:t>Locator and Predictor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E90A0BBB-DD56-4B35-A5A7-F6F631C08C6F}"/>
              </a:ext>
            </a:extLst>
          </p:cNvPr>
          <p:cNvSpPr/>
          <p:nvPr/>
        </p:nvSpPr>
        <p:spPr>
          <a:xfrm>
            <a:off x="-93451" y="-148039"/>
            <a:ext cx="2682816" cy="2786332"/>
          </a:xfrm>
          <a:prstGeom prst="mathMultiply">
            <a:avLst>
              <a:gd name="adj1" fmla="val 35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86D7C-CA54-40DB-B627-84DFA39B4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8370" y="3085867"/>
            <a:ext cx="3783677" cy="2010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721480-3AF5-4F16-A2D5-D1B42E8E49C8}"/>
              </a:ext>
            </a:extLst>
          </p:cNvPr>
          <p:cNvSpPr/>
          <p:nvPr/>
        </p:nvSpPr>
        <p:spPr>
          <a:xfrm>
            <a:off x="3785542" y="5077504"/>
            <a:ext cx="2997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/>
              </a:rPr>
              <a:t>Emergency </a:t>
            </a:r>
          </a:p>
          <a:p>
            <a:pPr algn="ctr"/>
            <a:r>
              <a:rPr lang="en-US" sz="2000" b="1" dirty="0">
                <a:ln/>
              </a:rPr>
              <a:t>ambulance</a:t>
            </a:r>
          </a:p>
        </p:txBody>
      </p:sp>
    </p:spTree>
    <p:extLst>
      <p:ext uri="{BB962C8B-B14F-4D97-AF65-F5344CB8AC3E}">
        <p14:creationId xmlns:p14="http://schemas.microsoft.com/office/powerpoint/2010/main" val="11028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00221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0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0286 -0.407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oomCollapseStretchText_16x9.potx" id="{23535582-5535-48B3-9E87-A4D84AE9140A}" vid="{5E87C78D-78A0-402F-8373-F7087011A48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B974D13-1DA0-411D-B3ED-ADBAF0F616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Animation slide Text zooms in, rotates, and zooms out (widescreen)</Template>
  <TotalTime>0</TotalTime>
  <Words>435</Words>
  <Application>Microsoft Office PowerPoint</Application>
  <PresentationFormat>Widescreen</PresentationFormat>
  <Paragraphs>98</Paragraphs>
  <Slides>37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Tunga</vt:lpstr>
      <vt:lpstr>Office Theme</vt:lpstr>
      <vt:lpstr>CSIR-10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2017-11-26T14:12:19Z</dcterms:created>
  <dcterms:modified xsi:type="dcterms:W3CDTF">2018-03-31T10:09:51Z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TC040144199991</vt:lpwstr>
  </property>
</Properties>
</file>